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60" r:id="rId2"/>
    <p:sldId id="338" r:id="rId3"/>
    <p:sldId id="333" r:id="rId4"/>
    <p:sldId id="268" r:id="rId5"/>
    <p:sldId id="276" r:id="rId6"/>
    <p:sldId id="267" r:id="rId7"/>
    <p:sldId id="263" r:id="rId8"/>
    <p:sldId id="266" r:id="rId9"/>
    <p:sldId id="315" r:id="rId10"/>
    <p:sldId id="340" r:id="rId11"/>
    <p:sldId id="341" r:id="rId12"/>
    <p:sldId id="342" r:id="rId13"/>
    <p:sldId id="313" r:id="rId14"/>
    <p:sldId id="264" r:id="rId15"/>
    <p:sldId id="273" r:id="rId16"/>
    <p:sldId id="271" r:id="rId17"/>
    <p:sldId id="339" r:id="rId18"/>
    <p:sldId id="322" r:id="rId19"/>
    <p:sldId id="270" r:id="rId20"/>
    <p:sldId id="293" r:id="rId21"/>
    <p:sldId id="287" r:id="rId22"/>
    <p:sldId id="269" r:id="rId23"/>
    <p:sldId id="261" r:id="rId24"/>
    <p:sldId id="334" r:id="rId25"/>
    <p:sldId id="336" r:id="rId26"/>
    <p:sldId id="343" r:id="rId27"/>
    <p:sldId id="286" r:id="rId28"/>
    <p:sldId id="285" r:id="rId29"/>
    <p:sldId id="284" r:id="rId30"/>
    <p:sldId id="282" r:id="rId31"/>
    <p:sldId id="305" r:id="rId32"/>
    <p:sldId id="291" r:id="rId33"/>
    <p:sldId id="324" r:id="rId34"/>
    <p:sldId id="337" r:id="rId35"/>
    <p:sldId id="335" r:id="rId3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15" autoAdjust="0"/>
    <p:restoredTop sz="94660"/>
  </p:normalViewPr>
  <p:slideViewPr>
    <p:cSldViewPr>
      <p:cViewPr varScale="1">
        <p:scale>
          <a:sx n="85" d="100"/>
          <a:sy n="85" d="100"/>
        </p:scale>
        <p:origin x="10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FBDA4C5-7690-4624-8A27-0E8EECFF27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6AC57AC-3FEB-4438-A205-CA1770EFE4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F3BA8D-400E-4548-946D-6249EFE29C1E}" type="datetimeFigureOut">
              <a:rPr lang="sv-SE" smtClean="0"/>
              <a:t>2017-11-09</a:t>
            </a:fld>
            <a:endParaRPr lang="sv-SE"/>
          </a:p>
        </p:txBody>
      </p:sp>
      <p:sp>
        <p:nvSpPr>
          <p:cNvPr id="4" name="Platshållare för sidfot 3">
            <a:extLst>
              <a:ext uri="{FF2B5EF4-FFF2-40B4-BE49-F238E27FC236}">
                <a16:creationId xmlns:a16="http://schemas.microsoft.com/office/drawing/2014/main" id="{96F36A99-B0DA-4C54-A431-0D17130A59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55C1BB6-AEF0-4482-A8A3-268AF539BF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63C261-6383-4234-B013-ECA3E8E4E9A0}" type="slidenum">
              <a:rPr lang="sv-SE" smtClean="0"/>
              <a:t>‹#›</a:t>
            </a:fld>
            <a:endParaRPr lang="sv-SE"/>
          </a:p>
        </p:txBody>
      </p:sp>
    </p:spTree>
    <p:extLst>
      <p:ext uri="{BB962C8B-B14F-4D97-AF65-F5344CB8AC3E}">
        <p14:creationId xmlns:p14="http://schemas.microsoft.com/office/powerpoint/2010/main" val="40406341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2841365-0EB3-4F72-B0C8-2BB10A1536C1}" type="datetimeFigureOut">
              <a:rPr lang="sv-SE" smtClean="0"/>
              <a:pPr/>
              <a:t>2017-11-09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DA01DF7-0FCA-4570-87E6-E228F00C1EC0}"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41365-0EB3-4F72-B0C8-2BB10A1536C1}" type="datetimeFigureOut">
              <a:rPr lang="sv-SE" smtClean="0"/>
              <a:pPr/>
              <a:t>2017-11-09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01DF7-0FCA-4570-87E6-E228F00C1EC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sms:71120&amp;body=havstulpan%20star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en miljöinfo?</a:t>
            </a:r>
          </a:p>
        </p:txBody>
      </p:sp>
      <p:sp>
        <p:nvSpPr>
          <p:cNvPr id="3" name="Platshållare för innehåll 2"/>
          <p:cNvSpPr>
            <a:spLocks noGrp="1"/>
          </p:cNvSpPr>
          <p:nvPr>
            <p:ph idx="1"/>
          </p:nvPr>
        </p:nvSpPr>
        <p:spPr/>
        <p:txBody>
          <a:bodyPr>
            <a:normAutofit/>
          </a:bodyPr>
          <a:lstStyle/>
          <a:p>
            <a:r>
              <a:rPr lang="sv-SE" dirty="0"/>
              <a:t>Nya och fler miljökrav kommer</a:t>
            </a:r>
          </a:p>
          <a:p>
            <a:r>
              <a:rPr lang="sv-SE" dirty="0"/>
              <a:t>Klubben skall informera om miljöregler, bottenfärger och avfall</a:t>
            </a:r>
          </a:p>
          <a:p>
            <a:r>
              <a:rPr lang="sv-SE" dirty="0"/>
              <a:t>Våra båtar flyter på känsligt vatten </a:t>
            </a:r>
          </a:p>
          <a:p>
            <a:r>
              <a:rPr lang="sv-SE" dirty="0"/>
              <a:t>Viktigt med kunskap om miljö</a:t>
            </a:r>
          </a:p>
          <a:p>
            <a:r>
              <a:rPr lang="sv-SE" dirty="0"/>
              <a:t>Farligt avfall finns spritt på varvet</a:t>
            </a:r>
          </a:p>
          <a:p>
            <a:r>
              <a:rPr lang="sv-SE" dirty="0"/>
              <a:t>Vi har krav på oss att senast 2020 ha biocid fria bottnar</a:t>
            </a:r>
          </a:p>
          <a:p>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38AD03-0258-49D8-9A39-B62A6FAC0C9A}"/>
              </a:ext>
            </a:extLst>
          </p:cNvPr>
          <p:cNvSpPr>
            <a:spLocks noGrp="1"/>
          </p:cNvSpPr>
          <p:nvPr>
            <p:ph type="title"/>
          </p:nvPr>
        </p:nvSpPr>
        <p:spPr/>
        <p:txBody>
          <a:bodyPr/>
          <a:lstStyle/>
          <a:p>
            <a:r>
              <a:rPr lang="sv-SE" dirty="0"/>
              <a:t>Miljönämndens beslut</a:t>
            </a:r>
          </a:p>
        </p:txBody>
      </p:sp>
      <p:pic>
        <p:nvPicPr>
          <p:cNvPr id="4" name="Platshållare för innehåll 3">
            <a:extLst>
              <a:ext uri="{FF2B5EF4-FFF2-40B4-BE49-F238E27FC236}">
                <a16:creationId xmlns:a16="http://schemas.microsoft.com/office/drawing/2014/main" id="{9E59F76C-627D-4086-89BF-F28444F01B2D}"/>
              </a:ext>
            </a:extLst>
          </p:cNvPr>
          <p:cNvPicPr>
            <a:picLocks noGrp="1" noChangeAspect="1"/>
          </p:cNvPicPr>
          <p:nvPr>
            <p:ph idx="1"/>
          </p:nvPr>
        </p:nvPicPr>
        <p:blipFill>
          <a:blip r:embed="rId2"/>
          <a:stretch>
            <a:fillRect/>
          </a:stretch>
        </p:blipFill>
        <p:spPr>
          <a:xfrm>
            <a:off x="567991" y="2132856"/>
            <a:ext cx="8180473" cy="956477"/>
          </a:xfrm>
          <a:prstGeom prst="rect">
            <a:avLst/>
          </a:prstGeom>
        </p:spPr>
      </p:pic>
      <p:pic>
        <p:nvPicPr>
          <p:cNvPr id="5" name="Bildobjekt 4">
            <a:extLst>
              <a:ext uri="{FF2B5EF4-FFF2-40B4-BE49-F238E27FC236}">
                <a16:creationId xmlns:a16="http://schemas.microsoft.com/office/drawing/2014/main" id="{9D996BDA-83D0-47AC-A31E-D7B40E2C5819}"/>
              </a:ext>
            </a:extLst>
          </p:cNvPr>
          <p:cNvPicPr>
            <a:picLocks noChangeAspect="1"/>
          </p:cNvPicPr>
          <p:nvPr/>
        </p:nvPicPr>
        <p:blipFill>
          <a:blip r:embed="rId3"/>
          <a:stretch>
            <a:fillRect/>
          </a:stretch>
        </p:blipFill>
        <p:spPr>
          <a:xfrm>
            <a:off x="611471" y="4005064"/>
            <a:ext cx="8353017" cy="1368152"/>
          </a:xfrm>
          <a:prstGeom prst="rect">
            <a:avLst/>
          </a:prstGeom>
        </p:spPr>
      </p:pic>
    </p:spTree>
    <p:extLst>
      <p:ext uri="{BB962C8B-B14F-4D97-AF65-F5344CB8AC3E}">
        <p14:creationId xmlns:p14="http://schemas.microsoft.com/office/powerpoint/2010/main" val="343936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12507-0EDF-49BD-BF93-0E8EBEC37331}"/>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E4EA905C-89C8-404D-87CB-337D82F2920F}"/>
              </a:ext>
            </a:extLst>
          </p:cNvPr>
          <p:cNvPicPr>
            <a:picLocks noGrp="1" noChangeAspect="1"/>
          </p:cNvPicPr>
          <p:nvPr>
            <p:ph idx="1"/>
          </p:nvPr>
        </p:nvPicPr>
        <p:blipFill>
          <a:blip r:embed="rId2"/>
          <a:stretch>
            <a:fillRect/>
          </a:stretch>
        </p:blipFill>
        <p:spPr>
          <a:xfrm>
            <a:off x="434902" y="1417638"/>
            <a:ext cx="8313562" cy="4028143"/>
          </a:xfrm>
          <a:prstGeom prst="rect">
            <a:avLst/>
          </a:prstGeom>
        </p:spPr>
      </p:pic>
    </p:spTree>
    <p:extLst>
      <p:ext uri="{BB962C8B-B14F-4D97-AF65-F5344CB8AC3E}">
        <p14:creationId xmlns:p14="http://schemas.microsoft.com/office/powerpoint/2010/main" val="149926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78B1FA-4089-417A-891E-D24240CF00E7}"/>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9DA260A0-C3C9-41A2-8A34-D340A6D67815}"/>
              </a:ext>
            </a:extLst>
          </p:cNvPr>
          <p:cNvPicPr>
            <a:picLocks noGrp="1" noChangeAspect="1"/>
          </p:cNvPicPr>
          <p:nvPr>
            <p:ph idx="1"/>
          </p:nvPr>
        </p:nvPicPr>
        <p:blipFill>
          <a:blip r:embed="rId2"/>
          <a:stretch>
            <a:fillRect/>
          </a:stretch>
        </p:blipFill>
        <p:spPr>
          <a:xfrm>
            <a:off x="611560" y="2132856"/>
            <a:ext cx="8105859" cy="2174497"/>
          </a:xfrm>
          <a:prstGeom prst="rect">
            <a:avLst/>
          </a:prstGeom>
        </p:spPr>
      </p:pic>
    </p:spTree>
    <p:extLst>
      <p:ext uri="{BB962C8B-B14F-4D97-AF65-F5344CB8AC3E}">
        <p14:creationId xmlns:p14="http://schemas.microsoft.com/office/powerpoint/2010/main" val="166018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Miljöinspektörerna kan titta på t ex:</a:t>
            </a:r>
          </a:p>
        </p:txBody>
      </p:sp>
      <p:sp>
        <p:nvSpPr>
          <p:cNvPr id="3" name="Platshållare för innehåll 2"/>
          <p:cNvSpPr>
            <a:spLocks noGrp="1"/>
          </p:cNvSpPr>
          <p:nvPr>
            <p:ph idx="1"/>
          </p:nvPr>
        </p:nvSpPr>
        <p:spPr>
          <a:xfrm>
            <a:off x="457200" y="1340768"/>
            <a:ext cx="8229600" cy="4713387"/>
          </a:xfrm>
        </p:spPr>
        <p:txBody>
          <a:bodyPr>
            <a:normAutofit/>
          </a:bodyPr>
          <a:lstStyle/>
          <a:p>
            <a:pPr marL="0" indent="0"/>
            <a:r>
              <a:rPr lang="sv-SE" dirty="0"/>
              <a:t> Egenkontroll. Regler, rutiner och uppföljning</a:t>
            </a:r>
          </a:p>
          <a:p>
            <a:pPr marL="0" indent="0"/>
            <a:r>
              <a:rPr lang="sv-SE" dirty="0"/>
              <a:t> Avfallshantering. Plan ska finnas</a:t>
            </a:r>
          </a:p>
          <a:p>
            <a:pPr marL="0" indent="0"/>
            <a:r>
              <a:rPr lang="sv-SE" dirty="0"/>
              <a:t> Avlopp och toalett (fast + mottagning från 	båtar)</a:t>
            </a:r>
          </a:p>
          <a:p>
            <a:pPr marL="0" indent="0"/>
            <a:r>
              <a:rPr lang="sv-SE" dirty="0"/>
              <a:t> Båtbottenfärger och handlingsplan för 	utfasning av giftiga båtbottenfärger</a:t>
            </a:r>
          </a:p>
          <a:p>
            <a:pPr marL="0" indent="0"/>
            <a:r>
              <a:rPr lang="sv-SE" dirty="0"/>
              <a:t> Bottentvätt av båtar</a:t>
            </a:r>
          </a:p>
          <a:p>
            <a:pPr marL="0" indent="0"/>
            <a:r>
              <a:rPr lang="sv-SE" dirty="0"/>
              <a:t> Underhåll (t ex skrap- och slipdamm)</a:t>
            </a:r>
          </a:p>
          <a:p>
            <a:pPr marL="0" indent="0"/>
            <a:endParaRPr lang="sv-SE" dirty="0"/>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Tree>
    <p:extLst>
      <p:ext uri="{BB962C8B-B14F-4D97-AF65-F5344CB8AC3E}">
        <p14:creationId xmlns:p14="http://schemas.microsoft.com/office/powerpoint/2010/main" val="182305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säger Bro </a:t>
            </a:r>
            <a:r>
              <a:rPr lang="sv-SE" dirty="0" err="1"/>
              <a:t>BK’s</a:t>
            </a:r>
            <a:r>
              <a:rPr lang="sv-SE" dirty="0"/>
              <a:t> egna regler?</a:t>
            </a:r>
          </a:p>
        </p:txBody>
      </p:sp>
      <p:sp>
        <p:nvSpPr>
          <p:cNvPr id="3" name="Platshållare för innehåll 2"/>
          <p:cNvSpPr>
            <a:spLocks noGrp="1"/>
          </p:cNvSpPr>
          <p:nvPr>
            <p:ph idx="1"/>
          </p:nvPr>
        </p:nvSpPr>
        <p:spPr>
          <a:xfrm>
            <a:off x="457200" y="1196752"/>
            <a:ext cx="8229600" cy="4929411"/>
          </a:xfrm>
        </p:spPr>
        <p:txBody>
          <a:bodyPr>
            <a:normAutofit fontScale="85000" lnSpcReduction="20000"/>
          </a:bodyPr>
          <a:lstStyle/>
          <a:p>
            <a:r>
              <a:rPr lang="sv-SE" dirty="0"/>
              <a:t>I klubbens stadgar, reglemente och upplåtelse avtal anges våra regler. </a:t>
            </a:r>
          </a:p>
          <a:p>
            <a:r>
              <a:rPr lang="sv-SE" dirty="0"/>
              <a:t>Miljödokumentet &amp; avfallshanteringsplanen anger våra miljöregler.</a:t>
            </a:r>
          </a:p>
          <a:p>
            <a:r>
              <a:rPr lang="sv-SE" dirty="0"/>
              <a:t>Varje medlem är ansvarig för sitt handlande.</a:t>
            </a:r>
          </a:p>
          <a:p>
            <a:r>
              <a:rPr lang="sv-SE" dirty="0"/>
              <a:t>Vi har en miljöansvarig – men det är varje enskild medlem som har slutansvaret för sin båt.</a:t>
            </a:r>
          </a:p>
          <a:p>
            <a:r>
              <a:rPr lang="sv-SE" dirty="0"/>
              <a:t>Klubben ska informera, utbilda och följ upp.</a:t>
            </a:r>
          </a:p>
          <a:p>
            <a:r>
              <a:rPr lang="sv-SE" dirty="0"/>
              <a:t>Det är inte kul att leka polis, men styrelsen har ett kontroll ansvar.</a:t>
            </a:r>
          </a:p>
          <a:p>
            <a:endParaRPr lang="sv-SE" dirty="0"/>
          </a:p>
          <a:p>
            <a:r>
              <a:rPr lang="sv-SE" dirty="0"/>
              <a:t>Har alla tagit del av reglerna och följer vi dem?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Toalettavfall</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pic>
        <p:nvPicPr>
          <p:cNvPr id="5" name="Picture 2" descr="I:\Bilder i urval verkshatsber smbf 2015\WP_20150530_008.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8514" t="17100" r="23378" b="9801"/>
          <a:stretch/>
        </p:blipFill>
        <p:spPr bwMode="auto">
          <a:xfrm>
            <a:off x="1259632" y="1375310"/>
            <a:ext cx="63896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5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Toalettavfall</a:t>
            </a:r>
          </a:p>
        </p:txBody>
      </p:sp>
      <p:sp>
        <p:nvSpPr>
          <p:cNvPr id="3" name="Platshållare för innehåll 2"/>
          <p:cNvSpPr>
            <a:spLocks noGrp="1"/>
          </p:cNvSpPr>
          <p:nvPr>
            <p:ph idx="1"/>
          </p:nvPr>
        </p:nvSpPr>
        <p:spPr>
          <a:xfrm>
            <a:off x="457200" y="1268760"/>
            <a:ext cx="8229600" cy="4857403"/>
          </a:xfrm>
        </p:spPr>
        <p:txBody>
          <a:bodyPr>
            <a:normAutofit lnSpcReduction="10000"/>
          </a:bodyPr>
          <a:lstStyle/>
          <a:p>
            <a:r>
              <a:rPr lang="sv-SE" dirty="0"/>
              <a:t>De flesta går helst på toa i land</a:t>
            </a:r>
          </a:p>
          <a:p>
            <a:r>
              <a:rPr lang="sv-SE" dirty="0"/>
              <a:t>Får inte tömmas i sjön </a:t>
            </a:r>
          </a:p>
          <a:p>
            <a:r>
              <a:rPr lang="sv-SE" dirty="0"/>
              <a:t>Klubben har tömningsstation för båtar med </a:t>
            </a:r>
            <a:r>
              <a:rPr lang="sv-SE" dirty="0" err="1"/>
              <a:t>toatank</a:t>
            </a:r>
            <a:r>
              <a:rPr lang="sv-SE" dirty="0"/>
              <a:t>?</a:t>
            </a:r>
          </a:p>
          <a:p>
            <a:r>
              <a:rPr lang="sv-SE" dirty="0"/>
              <a:t>Båtar med tank måste vara försedda med däcksanslutning</a:t>
            </a:r>
          </a:p>
          <a:p>
            <a:r>
              <a:rPr lang="sv-SE" dirty="0"/>
              <a:t>Portabla toaletter ”porta-</a:t>
            </a:r>
            <a:r>
              <a:rPr lang="sv-SE" dirty="0" err="1"/>
              <a:t>potti</a:t>
            </a:r>
            <a:r>
              <a:rPr lang="sv-SE" dirty="0"/>
              <a:t>” töms i </a:t>
            </a:r>
            <a:r>
              <a:rPr lang="sv-SE" dirty="0" err="1"/>
              <a:t>septi</a:t>
            </a:r>
            <a:r>
              <a:rPr lang="sv-SE" dirty="0"/>
              <a:t> tankarna vid toaletten.</a:t>
            </a:r>
          </a:p>
          <a:p>
            <a:r>
              <a:rPr lang="sv-SE" dirty="0" err="1"/>
              <a:t>Appen</a:t>
            </a:r>
            <a:r>
              <a:rPr lang="sv-SE" dirty="0"/>
              <a:t> ”hamnkartan” visar tömningsstationer</a:t>
            </a:r>
          </a:p>
        </p:txBody>
      </p:sp>
    </p:spTree>
    <p:extLst>
      <p:ext uri="{BB962C8B-B14F-4D97-AF65-F5344CB8AC3E}">
        <p14:creationId xmlns:p14="http://schemas.microsoft.com/office/powerpoint/2010/main" val="182305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F9BEDF-E4D5-44E3-AABD-D021E1B1BF49}"/>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4EC773B5-E78D-4672-8EE0-89BFAE0F2BFA}"/>
              </a:ext>
            </a:extLst>
          </p:cNvPr>
          <p:cNvPicPr>
            <a:picLocks noGrp="1" noChangeAspect="1"/>
          </p:cNvPicPr>
          <p:nvPr>
            <p:ph idx="1"/>
          </p:nvPr>
        </p:nvPicPr>
        <p:blipFill>
          <a:blip r:embed="rId2"/>
          <a:stretch>
            <a:fillRect/>
          </a:stretch>
        </p:blipFill>
        <p:spPr>
          <a:xfrm>
            <a:off x="219710" y="439581"/>
            <a:ext cx="8467090" cy="6308056"/>
          </a:xfrm>
          <a:prstGeom prst="rect">
            <a:avLst/>
          </a:prstGeom>
        </p:spPr>
      </p:pic>
    </p:spTree>
    <p:extLst>
      <p:ext uri="{BB962C8B-B14F-4D97-AF65-F5344CB8AC3E}">
        <p14:creationId xmlns:p14="http://schemas.microsoft.com/office/powerpoint/2010/main" val="518506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Många miljöpåverkande ämnen</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
        <p:nvSpPr>
          <p:cNvPr id="6" name="Platshållare för innehåll 5"/>
          <p:cNvSpPr>
            <a:spLocks noGrp="1"/>
          </p:cNvSpPr>
          <p:nvPr>
            <p:ph idx="1"/>
          </p:nvPr>
        </p:nvSpPr>
        <p:spPr/>
        <p:txBody>
          <a:bodyPr>
            <a:normAutofit lnSpcReduction="10000"/>
          </a:bodyPr>
          <a:lstStyle/>
          <a:p>
            <a:r>
              <a:rPr lang="sv-SE" dirty="0"/>
              <a:t>Bensin o diesel</a:t>
            </a:r>
          </a:p>
          <a:p>
            <a:r>
              <a:rPr lang="sv-SE" dirty="0"/>
              <a:t>Biocider – giftig båtbottenfärg</a:t>
            </a:r>
          </a:p>
          <a:p>
            <a:r>
              <a:rPr lang="sv-SE" dirty="0"/>
              <a:t>Lösningsmedel, aceton, lacknafta </a:t>
            </a:r>
            <a:r>
              <a:rPr lang="sv-SE" dirty="0" err="1"/>
              <a:t>etc</a:t>
            </a:r>
            <a:r>
              <a:rPr lang="sv-SE" dirty="0"/>
              <a:t> </a:t>
            </a:r>
          </a:p>
          <a:p>
            <a:r>
              <a:rPr lang="sv-SE" dirty="0"/>
              <a:t>Nanopartiklar - putsmedel</a:t>
            </a:r>
          </a:p>
          <a:p>
            <a:r>
              <a:rPr lang="sv-SE" dirty="0"/>
              <a:t>Frostskydd/ glykol</a:t>
            </a:r>
          </a:p>
          <a:p>
            <a:r>
              <a:rPr lang="sv-SE" dirty="0"/>
              <a:t>Slagvatten från motorrummet</a:t>
            </a:r>
          </a:p>
          <a:p>
            <a:r>
              <a:rPr lang="sv-SE" dirty="0"/>
              <a:t>Oljor, oljefilter och smörjmedel</a:t>
            </a:r>
          </a:p>
          <a:p>
            <a:r>
              <a:rPr lang="sv-SE" dirty="0"/>
              <a:t>Batterier</a:t>
            </a:r>
          </a:p>
        </p:txBody>
      </p:sp>
    </p:spTree>
    <p:extLst>
      <p:ext uri="{BB962C8B-B14F-4D97-AF65-F5344CB8AC3E}">
        <p14:creationId xmlns:p14="http://schemas.microsoft.com/office/powerpoint/2010/main" val="189346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Farligt avfall</a:t>
            </a:r>
          </a:p>
        </p:txBody>
      </p:sp>
      <p:sp>
        <p:nvSpPr>
          <p:cNvPr id="3" name="Platshållare för innehåll 2"/>
          <p:cNvSpPr>
            <a:spLocks noGrp="1"/>
          </p:cNvSpPr>
          <p:nvPr>
            <p:ph idx="1"/>
          </p:nvPr>
        </p:nvSpPr>
        <p:spPr>
          <a:xfrm>
            <a:off x="457200" y="1340768"/>
            <a:ext cx="8229600" cy="4785395"/>
          </a:xfrm>
        </p:spPr>
        <p:txBody>
          <a:bodyPr>
            <a:normAutofit lnSpcReduction="10000"/>
          </a:bodyPr>
          <a:lstStyle/>
          <a:p>
            <a:r>
              <a:rPr lang="sv-SE" dirty="0"/>
              <a:t>Farligt avfall måste tas om hand och lämnas i klubbens miljöstation.</a:t>
            </a:r>
          </a:p>
          <a:p>
            <a:r>
              <a:rPr lang="sv-SE" dirty="0"/>
              <a:t>Farligt avfall får inte blandas med hushållssopor.  (ej heller elektronik eller förpackningar)</a:t>
            </a:r>
          </a:p>
          <a:p>
            <a:r>
              <a:rPr lang="sv-SE" dirty="0"/>
              <a:t>Endast hushållssopor får lämnas i behållarna?</a:t>
            </a:r>
          </a:p>
          <a:p>
            <a:r>
              <a:rPr lang="sv-SE" dirty="0"/>
              <a:t>Avfallshanteringsplanen anger var kommunala mottagningsstationer finns för miljöfarligt avfall såsom blybatterier (får ej läggas i miljöstationen) </a:t>
            </a:r>
          </a:p>
          <a:p>
            <a:endParaRPr lang="sv-SE" dirty="0"/>
          </a:p>
        </p:txBody>
      </p:sp>
    </p:spTree>
    <p:extLst>
      <p:ext uri="{BB962C8B-B14F-4D97-AF65-F5344CB8AC3E}">
        <p14:creationId xmlns:p14="http://schemas.microsoft.com/office/powerpoint/2010/main" val="182305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9C047F-469F-4F04-90EC-36476B2429FA}"/>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CEA2D80-371E-4F91-92AA-694087BBA27D}"/>
              </a:ext>
            </a:extLst>
          </p:cNvPr>
          <p:cNvSpPr>
            <a:spLocks noGrp="1"/>
          </p:cNvSpPr>
          <p:nvPr>
            <p:ph idx="1"/>
          </p:nvPr>
        </p:nvSpPr>
        <p:spPr/>
        <p:txBody>
          <a:bodyPr/>
          <a:lstStyle/>
          <a:p>
            <a:pPr marL="457200" indent="-457200">
              <a:defRPr/>
            </a:pPr>
            <a:r>
              <a:rPr lang="sv-SE" dirty="0"/>
              <a:t>Båtklubbar har ansvar för egenkontroll enligt miljöbalken</a:t>
            </a:r>
          </a:p>
          <a:p>
            <a:pPr marL="1200150" lvl="1" indent="-457200">
              <a:buFont typeface="Arial" panose="020B0604020202020204" pitchFamily="34" charset="0"/>
              <a:buChar char="•"/>
              <a:defRPr/>
            </a:pPr>
            <a:r>
              <a:rPr lang="sv-SE" dirty="0"/>
              <a:t>Den som bedriver verksamhet eller vidtar åtgärder som kan medföra olägenheter för människors hälsa eller påverka miljön fortlöpande ska:</a:t>
            </a:r>
            <a:endParaRPr lang="sv-SE" dirty="0">
              <a:solidFill>
                <a:srgbClr val="FFFFFF"/>
              </a:solidFill>
              <a:latin typeface="Arial" charset="0"/>
            </a:endParaRPr>
          </a:p>
          <a:p>
            <a:pPr marL="1482725" lvl="2" indent="-339725">
              <a:spcBef>
                <a:spcPts val="800"/>
              </a:spcBef>
              <a:buClr>
                <a:srgbClr val="FFFFFF"/>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sv-SE" sz="2800" dirty="0"/>
              <a:t>planera och kontrollera verksamheten </a:t>
            </a:r>
            <a:endParaRPr lang="sv-SE" sz="2800" dirty="0">
              <a:solidFill>
                <a:srgbClr val="FFFFFF"/>
              </a:solidFill>
              <a:latin typeface="Arial" charset="0"/>
            </a:endParaRPr>
          </a:p>
          <a:p>
            <a:pPr marL="1482725" lvl="2" indent="-339725">
              <a:spcBef>
                <a:spcPts val="800"/>
              </a:spcBef>
              <a:buClr>
                <a:srgbClr val="FFFFFF"/>
              </a:buClr>
              <a:buSzPct val="100000"/>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sv-SE" sz="2800" dirty="0"/>
              <a:t>hålla sig underrättad om verksamhetens eller åtgärdens påverkan på miljön </a:t>
            </a:r>
          </a:p>
          <a:p>
            <a:endParaRPr lang="sv-SE" dirty="0"/>
          </a:p>
        </p:txBody>
      </p:sp>
    </p:spTree>
    <p:extLst>
      <p:ext uri="{BB962C8B-B14F-4D97-AF65-F5344CB8AC3E}">
        <p14:creationId xmlns:p14="http://schemas.microsoft.com/office/powerpoint/2010/main" val="3508464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a:t>Vid olycka</a:t>
            </a: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4282" y="362002"/>
            <a:ext cx="2862174" cy="5083222"/>
          </a:xfrm>
          <a:prstGeom prst="rect">
            <a:avLst/>
          </a:prstGeom>
        </p:spPr>
      </p:pic>
      <p:sp>
        <p:nvSpPr>
          <p:cNvPr id="6" name="Platshållare för innehåll 5"/>
          <p:cNvSpPr>
            <a:spLocks noGrp="1"/>
          </p:cNvSpPr>
          <p:nvPr>
            <p:ph idx="1"/>
          </p:nvPr>
        </p:nvSpPr>
        <p:spPr/>
        <p:txBody>
          <a:bodyPr>
            <a:normAutofit/>
          </a:bodyPr>
          <a:lstStyle/>
          <a:p>
            <a:r>
              <a:rPr lang="sv-SE" dirty="0"/>
              <a:t>Ring 112 vid olycka</a:t>
            </a:r>
          </a:p>
          <a:p>
            <a:r>
              <a:rPr lang="sv-SE" dirty="0"/>
              <a:t>Oljelänsar för spill i vattnet</a:t>
            </a:r>
          </a:p>
          <a:p>
            <a:r>
              <a:rPr lang="sv-SE" dirty="0"/>
              <a:t>Absorptionsmedel för</a:t>
            </a:r>
            <a:br>
              <a:rPr lang="sv-SE" dirty="0"/>
            </a:br>
            <a:r>
              <a:rPr lang="sv-SE" dirty="0"/>
              <a:t>spill på marken</a:t>
            </a:r>
          </a:p>
          <a:p>
            <a:r>
              <a:rPr lang="sv-SE" dirty="0"/>
              <a:t>Vi har länsar &amp; medel</a:t>
            </a:r>
            <a:br>
              <a:rPr lang="sv-SE" dirty="0"/>
            </a:br>
            <a:r>
              <a:rPr lang="sv-SE" dirty="0"/>
              <a:t>på varvet. Anges på</a:t>
            </a:r>
          </a:p>
          <a:p>
            <a:pPr marL="0" indent="0">
              <a:buNone/>
            </a:pPr>
            <a:r>
              <a:rPr lang="sv-SE" dirty="0"/>
              <a:t>    översiktsskissen i klubbhuset </a:t>
            </a:r>
          </a:p>
        </p:txBody>
      </p:sp>
    </p:spTree>
    <p:extLst>
      <p:ext uri="{BB962C8B-B14F-4D97-AF65-F5344CB8AC3E}">
        <p14:creationId xmlns:p14="http://schemas.microsoft.com/office/powerpoint/2010/main" val="2148487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Båtbottenfärg</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pic>
        <p:nvPicPr>
          <p:cNvPr id="3074" name="Picture 2" descr="I:\Bilder i urval verkshatsber smbf 2015\WP_20150418_005.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3503" t="12468" r="10977" b="22319"/>
          <a:stretch/>
        </p:blipFill>
        <p:spPr bwMode="auto">
          <a:xfrm>
            <a:off x="899592" y="1299896"/>
            <a:ext cx="7396566" cy="414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25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Båtbottenfärg  –  TBT-problemet</a:t>
            </a:r>
          </a:p>
        </p:txBody>
      </p:sp>
      <p:sp>
        <p:nvSpPr>
          <p:cNvPr id="3" name="Platshållare för innehåll 2"/>
          <p:cNvSpPr>
            <a:spLocks noGrp="1"/>
          </p:cNvSpPr>
          <p:nvPr>
            <p:ph idx="1"/>
          </p:nvPr>
        </p:nvSpPr>
        <p:spPr/>
        <p:txBody>
          <a:bodyPr>
            <a:normAutofit fontScale="92500" lnSpcReduction="20000"/>
          </a:bodyPr>
          <a:lstStyle/>
          <a:p>
            <a:r>
              <a:rPr lang="sv-SE" dirty="0"/>
              <a:t>TBT är extremt giftigt och hormonstörande</a:t>
            </a:r>
          </a:p>
          <a:p>
            <a:r>
              <a:rPr lang="sv-SE" b="1" dirty="0"/>
              <a:t>Förbjöds på fritidsbåtar 1989</a:t>
            </a:r>
          </a:p>
          <a:p>
            <a:r>
              <a:rPr lang="sv-SE" dirty="0"/>
              <a:t>Idag förbjudet på alla fartyg i hela världen</a:t>
            </a:r>
          </a:p>
          <a:p>
            <a:r>
              <a:rPr lang="sv-SE" dirty="0"/>
              <a:t>Kan finnas på båtar tillverkade före 1990!</a:t>
            </a:r>
          </a:p>
          <a:p>
            <a:r>
              <a:rPr lang="sv-SE" dirty="0"/>
              <a:t>TBT kan läcka igenom all färg (även </a:t>
            </a:r>
            <a:r>
              <a:rPr lang="sv-SE" dirty="0" err="1"/>
              <a:t>sealing</a:t>
            </a:r>
            <a:r>
              <a:rPr lang="sv-SE" dirty="0"/>
              <a:t>-färger)</a:t>
            </a:r>
          </a:p>
          <a:p>
            <a:r>
              <a:rPr lang="sv-SE" dirty="0"/>
              <a:t>TBT-båtar skall göras skrovrena (blästring)</a:t>
            </a:r>
          </a:p>
          <a:p>
            <a:r>
              <a:rPr lang="sv-SE" dirty="0"/>
              <a:t>Hur många båtar har vi som är byggda för 1990?</a:t>
            </a:r>
          </a:p>
          <a:p>
            <a:r>
              <a:rPr lang="sv-SE" dirty="0"/>
              <a:t>Räkna med hårdare tag från myndigheterna mot TBT-målade båtar. Efter test kan man i värsta fall lagföras</a:t>
            </a:r>
          </a:p>
        </p:txBody>
      </p:sp>
    </p:spTree>
    <p:extLst>
      <p:ext uri="{BB962C8B-B14F-4D97-AF65-F5344CB8AC3E}">
        <p14:creationId xmlns:p14="http://schemas.microsoft.com/office/powerpoint/2010/main" val="1895415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Sanering av TBT-målade båtar</a:t>
            </a:r>
          </a:p>
        </p:txBody>
      </p:sp>
      <p:sp>
        <p:nvSpPr>
          <p:cNvPr id="3" name="Platshållare för innehåll 2"/>
          <p:cNvSpPr>
            <a:spLocks noGrp="1"/>
          </p:cNvSpPr>
          <p:nvPr>
            <p:ph idx="1"/>
          </p:nvPr>
        </p:nvSpPr>
        <p:spPr/>
        <p:txBody>
          <a:bodyPr>
            <a:normAutofit/>
          </a:bodyPr>
          <a:lstStyle/>
          <a:p>
            <a:r>
              <a:rPr lang="sv-SE" dirty="0"/>
              <a:t>Inventera biocid båtar och i första hand TBT-båtarna i klubben (Tillverkade före 1990). </a:t>
            </a:r>
          </a:p>
          <a:p>
            <a:r>
              <a:rPr lang="sv-SE" dirty="0"/>
              <a:t>Blästra gärna på hösten och </a:t>
            </a:r>
            <a:r>
              <a:rPr lang="sv-SE" dirty="0" err="1"/>
              <a:t>epoxymåla</a:t>
            </a:r>
            <a:r>
              <a:rPr lang="sv-SE" dirty="0"/>
              <a:t> på våren</a:t>
            </a:r>
          </a:p>
          <a:p>
            <a:r>
              <a:rPr lang="sv-SE" dirty="0"/>
              <a:t>Viktigt att använd rätt skyddsutrustning</a:t>
            </a:r>
          </a:p>
          <a:p>
            <a:r>
              <a:rPr lang="sv-SE" dirty="0"/>
              <a:t>Avfall från blästring eller annan sanering är farligt avfall och måste tas om hand!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Mätning av båtbotten</a:t>
            </a:r>
          </a:p>
        </p:txBody>
      </p:sp>
      <p:sp>
        <p:nvSpPr>
          <p:cNvPr id="3" name="Platshållare för innehåll 2"/>
          <p:cNvSpPr>
            <a:spLocks noGrp="1"/>
          </p:cNvSpPr>
          <p:nvPr>
            <p:ph idx="1"/>
          </p:nvPr>
        </p:nvSpPr>
        <p:spPr/>
        <p:txBody>
          <a:bodyPr/>
          <a:lstStyle/>
          <a:p>
            <a:r>
              <a:rPr lang="sv-SE" dirty="0" err="1"/>
              <a:t>XRF-pistol</a:t>
            </a:r>
            <a:endParaRPr lang="sv-SE" dirty="0"/>
          </a:p>
          <a:p>
            <a:r>
              <a:rPr lang="sv-SE" dirty="0"/>
              <a:t>Mäter olika</a:t>
            </a:r>
            <a:br>
              <a:rPr lang="sv-SE" dirty="0"/>
            </a:br>
            <a:r>
              <a:rPr lang="sv-SE" dirty="0"/>
              <a:t>metaller, </a:t>
            </a:r>
            <a:r>
              <a:rPr lang="sv-SE" dirty="0" err="1"/>
              <a:t>bl</a:t>
            </a:r>
            <a:r>
              <a:rPr lang="sv-SE" dirty="0"/>
              <a:t> a</a:t>
            </a:r>
            <a:br>
              <a:rPr lang="sv-SE" dirty="0"/>
            </a:br>
            <a:r>
              <a:rPr lang="sv-SE" dirty="0"/>
              <a:t>tennföreningar</a:t>
            </a:r>
            <a:br>
              <a:rPr lang="sv-SE" dirty="0"/>
            </a:br>
            <a:r>
              <a:rPr lang="sv-SE" dirty="0"/>
              <a:t>som TBT</a:t>
            </a:r>
          </a:p>
          <a:p>
            <a:r>
              <a:rPr lang="sv-SE" dirty="0" err="1"/>
              <a:t>Sthlms</a:t>
            </a:r>
            <a:r>
              <a:rPr lang="sv-SE" dirty="0"/>
              <a:t> stad ska </a:t>
            </a:r>
          </a:p>
          <a:p>
            <a:pPr marL="0" indent="0">
              <a:buNone/>
            </a:pPr>
            <a:r>
              <a:rPr lang="sv-SE" dirty="0"/>
              <a:t>    mäta 8000-10000</a:t>
            </a:r>
          </a:p>
          <a:p>
            <a:pPr marL="0" indent="0">
              <a:buNone/>
            </a:pPr>
            <a:r>
              <a:rPr lang="sv-SE" dirty="0"/>
              <a:t>    bottnar</a:t>
            </a:r>
          </a:p>
        </p:txBody>
      </p:sp>
      <p:pic>
        <p:nvPicPr>
          <p:cNvPr id="4" name="IMG_130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cstate="print"/>
          <a:srcRect t="14951" b="16636"/>
          <a:stretch/>
        </p:blipFill>
        <p:spPr>
          <a:xfrm>
            <a:off x="3851920" y="1412776"/>
            <a:ext cx="4608512" cy="4204250"/>
          </a:xfrm>
          <a:prstGeom prst="rect">
            <a:avLst/>
          </a:prstGeom>
        </p:spPr>
      </p:pic>
      <p:pic>
        <p:nvPicPr>
          <p:cNvPr id="5" name="Picture 2" descr="Saltsjön - Mälarens Båtförbund (SMBF)"/>
          <p:cNvPicPr>
            <a:picLocks noChangeAspect="1" noChangeArrowheads="1"/>
          </p:cNvPicPr>
          <p:nvPr/>
        </p:nvPicPr>
        <p:blipFill>
          <a:blip r:embed="rId5" cstate="print"/>
          <a:srcRect/>
          <a:stretch>
            <a:fillRect/>
          </a:stretch>
        </p:blipFill>
        <p:spPr bwMode="auto">
          <a:xfrm>
            <a:off x="4644008" y="5901273"/>
            <a:ext cx="4274840" cy="712474"/>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A54D82-E8F0-4106-94E0-1BA3B5AFA16E}"/>
              </a:ext>
            </a:extLst>
          </p:cNvPr>
          <p:cNvSpPr>
            <a:spLocks noGrp="1"/>
          </p:cNvSpPr>
          <p:nvPr>
            <p:ph type="title"/>
          </p:nvPr>
        </p:nvSpPr>
        <p:spPr/>
        <p:txBody>
          <a:bodyPr/>
          <a:lstStyle/>
          <a:p>
            <a:r>
              <a:rPr lang="sv-SE" dirty="0"/>
              <a:t>Mätning av båtbotten</a:t>
            </a:r>
          </a:p>
        </p:txBody>
      </p:sp>
      <p:sp>
        <p:nvSpPr>
          <p:cNvPr id="3" name="Platshållare för innehåll 2">
            <a:extLst>
              <a:ext uri="{FF2B5EF4-FFF2-40B4-BE49-F238E27FC236}">
                <a16:creationId xmlns:a16="http://schemas.microsoft.com/office/drawing/2014/main" id="{4B07B204-3358-49D4-BB37-05AD52AF368A}"/>
              </a:ext>
            </a:extLst>
          </p:cNvPr>
          <p:cNvSpPr>
            <a:spLocks noGrp="1"/>
          </p:cNvSpPr>
          <p:nvPr>
            <p:ph idx="1"/>
          </p:nvPr>
        </p:nvSpPr>
        <p:spPr/>
        <p:txBody>
          <a:bodyPr/>
          <a:lstStyle/>
          <a:p>
            <a:r>
              <a:rPr lang="sv-SE" dirty="0"/>
              <a:t>Stockholm stad har hittills XRF-mätt ca 7000 båtar och av 1300 mätningar under 2016 hade ca 30% TBT färg!</a:t>
            </a:r>
          </a:p>
          <a:p>
            <a:r>
              <a:rPr lang="sv-SE" dirty="0"/>
              <a:t>Jakobsbergs båtklubb har utfört mätningar, med LOVA bidrag, på 230 båtar.</a:t>
            </a:r>
          </a:p>
          <a:p>
            <a:r>
              <a:rPr lang="sv-SE" dirty="0"/>
              <a:t>Vi vet inte om kommunen kommer att utföra testmätningar eller ställa motsvarande krav på klubben</a:t>
            </a:r>
          </a:p>
        </p:txBody>
      </p:sp>
    </p:spTree>
    <p:extLst>
      <p:ext uri="{BB962C8B-B14F-4D97-AF65-F5344CB8AC3E}">
        <p14:creationId xmlns:p14="http://schemas.microsoft.com/office/powerpoint/2010/main" val="4171554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D470B9-89C5-4817-BF46-3941EF71656D}"/>
              </a:ext>
            </a:extLst>
          </p:cNvPr>
          <p:cNvSpPr>
            <a:spLocks noGrp="1"/>
          </p:cNvSpPr>
          <p:nvPr>
            <p:ph type="title"/>
          </p:nvPr>
        </p:nvSpPr>
        <p:spPr/>
        <p:txBody>
          <a:bodyPr/>
          <a:lstStyle/>
          <a:p>
            <a:r>
              <a:rPr lang="sv-SE" dirty="0"/>
              <a:t>Skyddsutrustning</a:t>
            </a:r>
          </a:p>
        </p:txBody>
      </p:sp>
      <p:pic>
        <p:nvPicPr>
          <p:cNvPr id="4" name="Platshållare för innehåll 3">
            <a:extLst>
              <a:ext uri="{FF2B5EF4-FFF2-40B4-BE49-F238E27FC236}">
                <a16:creationId xmlns:a16="http://schemas.microsoft.com/office/drawing/2014/main" id="{07B34592-5164-4944-BA87-901042E894E7}"/>
              </a:ext>
            </a:extLst>
          </p:cNvPr>
          <p:cNvPicPr>
            <a:picLocks noGrp="1" noChangeAspect="1"/>
          </p:cNvPicPr>
          <p:nvPr>
            <p:ph idx="1"/>
          </p:nvPr>
        </p:nvPicPr>
        <p:blipFill>
          <a:blip r:embed="rId2"/>
          <a:stretch>
            <a:fillRect/>
          </a:stretch>
        </p:blipFill>
        <p:spPr>
          <a:xfrm>
            <a:off x="395536" y="1911999"/>
            <a:ext cx="8499126" cy="4541337"/>
          </a:xfrm>
          <a:prstGeom prst="rect">
            <a:avLst/>
          </a:prstGeom>
        </p:spPr>
      </p:pic>
    </p:spTree>
    <p:extLst>
      <p:ext uri="{BB962C8B-B14F-4D97-AF65-F5344CB8AC3E}">
        <p14:creationId xmlns:p14="http://schemas.microsoft.com/office/powerpoint/2010/main" val="71814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Båten i Mälaren</a:t>
            </a:r>
          </a:p>
        </p:txBody>
      </p:sp>
      <p:sp>
        <p:nvSpPr>
          <p:cNvPr id="3" name="Platshållare för innehåll 2"/>
          <p:cNvSpPr>
            <a:spLocks noGrp="1"/>
          </p:cNvSpPr>
          <p:nvPr>
            <p:ph idx="1"/>
          </p:nvPr>
        </p:nvSpPr>
        <p:spPr/>
        <p:txBody>
          <a:bodyPr>
            <a:normAutofit/>
          </a:bodyPr>
          <a:lstStyle/>
          <a:p>
            <a:r>
              <a:rPr lang="sv-SE" dirty="0"/>
              <a:t>I sötvatten behövs ingen båtbottenfärg</a:t>
            </a:r>
          </a:p>
          <a:p>
            <a:r>
              <a:rPr lang="sv-SE" dirty="0"/>
              <a:t>Växer minimalt. Lätt att tvätta av på hösten.</a:t>
            </a:r>
          </a:p>
          <a:p>
            <a:r>
              <a:rPr lang="sv-SE" dirty="0"/>
              <a:t>Några veckor i skärgården påverkar inte påväxten.</a:t>
            </a:r>
          </a:p>
          <a:p>
            <a:r>
              <a:rPr lang="sv-SE" dirty="0"/>
              <a:t>Du slipper jobbet och kostnaden med att måla</a:t>
            </a:r>
          </a:p>
          <a:p>
            <a:r>
              <a:rPr lang="sv-SE" dirty="0"/>
              <a:t>Alla giftfärger/ biocidfärger som godkänts av Kemikalieinspektionen är förbjudna i Mälaren, insjöar och längs Norrlandskusten.</a:t>
            </a:r>
          </a:p>
          <a:p>
            <a:endParaRPr lang="sv-SE" dirty="0"/>
          </a:p>
          <a:p>
            <a:endParaRPr lang="sv-SE" dirty="0"/>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Tree>
    <p:extLst>
      <p:ext uri="{BB962C8B-B14F-4D97-AF65-F5344CB8AC3E}">
        <p14:creationId xmlns:p14="http://schemas.microsoft.com/office/powerpoint/2010/main" val="352772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Båt i saltsjön</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pic>
        <p:nvPicPr>
          <p:cNvPr id="5122" name="Picture 2" descr="I:\Bilder i urval verkshatsber smbf 2015\DSC_0104.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0166" b="4969"/>
          <a:stretch/>
        </p:blipFill>
        <p:spPr bwMode="auto">
          <a:xfrm>
            <a:off x="539552" y="1340768"/>
            <a:ext cx="760503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25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Båt i saltsjön</a:t>
            </a:r>
          </a:p>
        </p:txBody>
      </p:sp>
      <p:sp>
        <p:nvSpPr>
          <p:cNvPr id="3" name="Platshållare för innehåll 2"/>
          <p:cNvSpPr>
            <a:spLocks noGrp="1"/>
          </p:cNvSpPr>
          <p:nvPr>
            <p:ph idx="1"/>
          </p:nvPr>
        </p:nvSpPr>
        <p:spPr>
          <a:xfrm>
            <a:off x="457200" y="1196752"/>
            <a:ext cx="8229600" cy="4929411"/>
          </a:xfrm>
        </p:spPr>
        <p:txBody>
          <a:bodyPr>
            <a:normAutofit fontScale="92500" lnSpcReduction="10000"/>
          </a:bodyPr>
          <a:lstStyle/>
          <a:p>
            <a:r>
              <a:rPr lang="sv-SE" dirty="0"/>
              <a:t>Flera av kommunerna vill undvika/ bli av med alla biocidfärger, även ”ostkustfärger”</a:t>
            </a:r>
          </a:p>
          <a:p>
            <a:r>
              <a:rPr lang="sv-SE" dirty="0"/>
              <a:t>Havstulpanvarning.  Skicka SMS "havstulpan start" till nummer </a:t>
            </a:r>
            <a:r>
              <a:rPr lang="sv-SE" dirty="0">
                <a:hlinkClick r:id="rId2"/>
              </a:rPr>
              <a:t>71120</a:t>
            </a:r>
            <a:endParaRPr lang="sv-SE" dirty="0"/>
          </a:p>
          <a:p>
            <a:r>
              <a:rPr lang="sv-SE" dirty="0"/>
              <a:t>Borsttvätt i maskin (2-3 ggr)</a:t>
            </a:r>
          </a:p>
          <a:p>
            <a:r>
              <a:rPr lang="sv-SE" dirty="0"/>
              <a:t>Bada med rotborste (2-3 ggr)</a:t>
            </a:r>
          </a:p>
          <a:p>
            <a:r>
              <a:rPr lang="sv-SE" dirty="0" err="1"/>
              <a:t>Scrubbis</a:t>
            </a:r>
            <a:r>
              <a:rPr lang="sv-SE" dirty="0"/>
              <a:t> från bryggan (2-3 ggr)</a:t>
            </a:r>
          </a:p>
          <a:p>
            <a:r>
              <a:rPr lang="sv-SE" dirty="0"/>
              <a:t>Gå in i sötvatten några timmar</a:t>
            </a:r>
          </a:p>
          <a:p>
            <a:r>
              <a:rPr lang="sv-SE" dirty="0"/>
              <a:t>Lyft upp båten/ trailer</a:t>
            </a:r>
          </a:p>
          <a:p>
            <a:r>
              <a:rPr lang="sv-SE" dirty="0"/>
              <a:t>Skrovduk mellan bommarna</a:t>
            </a:r>
          </a:p>
        </p:txBody>
      </p:sp>
      <p:pic>
        <p:nvPicPr>
          <p:cNvPr id="4" name="Picture 2" descr="Saltsjön - Mälarens Båtförbund (SMBF)"/>
          <p:cNvPicPr>
            <a:picLocks noChangeAspect="1" noChangeArrowheads="1"/>
          </p:cNvPicPr>
          <p:nvPr/>
        </p:nvPicPr>
        <p:blipFill>
          <a:blip r:embed="rId3" cstate="print"/>
          <a:srcRect/>
          <a:stretch>
            <a:fillRect/>
          </a:stretch>
        </p:blipFill>
        <p:spPr bwMode="auto">
          <a:xfrm>
            <a:off x="4644008" y="5901273"/>
            <a:ext cx="4274840" cy="712474"/>
          </a:xfrm>
          <a:prstGeom prst="rect">
            <a:avLst/>
          </a:prstGeom>
          <a:noFill/>
        </p:spPr>
      </p:pic>
    </p:spTree>
    <p:extLst>
      <p:ext uri="{BB962C8B-B14F-4D97-AF65-F5344CB8AC3E}">
        <p14:creationId xmlns:p14="http://schemas.microsoft.com/office/powerpoint/2010/main" val="352772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548680"/>
            <a:ext cx="8229600" cy="1143000"/>
          </a:xfrm>
        </p:spPr>
        <p:txBody>
          <a:bodyPr>
            <a:normAutofit/>
          </a:bodyPr>
          <a:lstStyle/>
          <a:p>
            <a:r>
              <a:rPr lang="sv-SE" dirty="0"/>
              <a:t>Många lagar och regler</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
        <p:nvSpPr>
          <p:cNvPr id="5" name="Platshållare för innehåll 4"/>
          <p:cNvSpPr>
            <a:spLocks noGrp="1"/>
          </p:cNvSpPr>
          <p:nvPr>
            <p:ph idx="1"/>
          </p:nvPr>
        </p:nvSpPr>
        <p:spPr/>
        <p:txBody>
          <a:bodyPr>
            <a:normAutofit/>
          </a:bodyPr>
          <a:lstStyle/>
          <a:p>
            <a:r>
              <a:rPr lang="sv-SE" dirty="0" err="1"/>
              <a:t>EUs</a:t>
            </a:r>
            <a:r>
              <a:rPr lang="sv-SE" dirty="0"/>
              <a:t> olika direktiv</a:t>
            </a:r>
          </a:p>
          <a:p>
            <a:r>
              <a:rPr lang="sv-SE" dirty="0"/>
              <a:t>Miljöbalken</a:t>
            </a:r>
          </a:p>
          <a:p>
            <a:r>
              <a:rPr lang="sv-SE" dirty="0"/>
              <a:t>Produktvalsprincipen</a:t>
            </a:r>
          </a:p>
          <a:p>
            <a:r>
              <a:rPr lang="sv-SE" dirty="0"/>
              <a:t>Biocidförordningen</a:t>
            </a:r>
          </a:p>
          <a:p>
            <a:r>
              <a:rPr lang="sv-SE" dirty="0"/>
              <a:t>Transportstyrelsens föreskrifter</a:t>
            </a:r>
          </a:p>
          <a:p>
            <a:r>
              <a:rPr lang="sv-SE" dirty="0"/>
              <a:t>Sjöfartsverkets föreskrifter</a:t>
            </a:r>
          </a:p>
        </p:txBody>
      </p:sp>
    </p:spTree>
    <p:extLst>
      <p:ext uri="{BB962C8B-B14F-4D97-AF65-F5344CB8AC3E}">
        <p14:creationId xmlns:p14="http://schemas.microsoft.com/office/powerpoint/2010/main" val="1823057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5" name="Platshållare för innehåll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757" r="20512" b="39850"/>
          <a:stretch/>
        </p:blipFill>
        <p:spPr>
          <a:xfrm>
            <a:off x="457200" y="274638"/>
            <a:ext cx="8136904" cy="5500829"/>
          </a:xfrm>
        </p:spPr>
      </p:pic>
      <p:pic>
        <p:nvPicPr>
          <p:cNvPr id="4" name="Picture 2" descr="Saltsjön - Mälarens Båtförbund (SMBF)"/>
          <p:cNvPicPr>
            <a:picLocks noChangeAspect="1" noChangeArrowheads="1"/>
          </p:cNvPicPr>
          <p:nvPr/>
        </p:nvPicPr>
        <p:blipFill>
          <a:blip r:embed="rId3" cstate="print"/>
          <a:srcRect/>
          <a:stretch>
            <a:fillRect/>
          </a:stretch>
        </p:blipFill>
        <p:spPr bwMode="auto">
          <a:xfrm>
            <a:off x="4644008" y="5901273"/>
            <a:ext cx="4274840" cy="712474"/>
          </a:xfrm>
          <a:prstGeom prst="rect">
            <a:avLst/>
          </a:prstGeom>
          <a:noFill/>
        </p:spPr>
      </p:pic>
    </p:spTree>
    <p:extLst>
      <p:ext uri="{BB962C8B-B14F-4D97-AF65-F5344CB8AC3E}">
        <p14:creationId xmlns:p14="http://schemas.microsoft.com/office/powerpoint/2010/main" val="3527725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Förorenad mark</a:t>
            </a:r>
          </a:p>
        </p:txBody>
      </p:sp>
      <p:sp>
        <p:nvSpPr>
          <p:cNvPr id="3" name="Platshållare för innehåll 2"/>
          <p:cNvSpPr>
            <a:spLocks noGrp="1"/>
          </p:cNvSpPr>
          <p:nvPr>
            <p:ph idx="1"/>
          </p:nvPr>
        </p:nvSpPr>
        <p:spPr/>
        <p:txBody>
          <a:bodyPr/>
          <a:lstStyle/>
          <a:p>
            <a:r>
              <a:rPr lang="sv-SE" dirty="0"/>
              <a:t>Gammalt färgspill och färgavskrap kan förorena marken. </a:t>
            </a:r>
          </a:p>
          <a:p>
            <a:r>
              <a:rPr lang="sv-SE" dirty="0"/>
              <a:t>Täck alltid vid slipning/skrapning. Ta hand om skraprester.</a:t>
            </a:r>
          </a:p>
          <a:p>
            <a:r>
              <a:rPr lang="sv-SE" dirty="0"/>
              <a:t>Använd dammsugare vid slipning</a:t>
            </a:r>
          </a:p>
          <a:p>
            <a:r>
              <a:rPr lang="sv-SE" dirty="0"/>
              <a:t>Båtar med biocidfärg får ej tvättas på land</a:t>
            </a:r>
          </a:p>
          <a:p>
            <a:r>
              <a:rPr lang="sv-SE" dirty="0"/>
              <a:t>Marken kan ibland vara mycket giftig</a:t>
            </a:r>
          </a:p>
          <a:p>
            <a:pPr marL="0" indent="0">
              <a:buNone/>
            </a:pPr>
            <a:endParaRPr lang="sv-SE" dirty="0"/>
          </a:p>
          <a:p>
            <a:endParaRPr lang="sv-SE" dirty="0"/>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Tree>
    <p:extLst>
      <p:ext uri="{BB962C8B-B14F-4D97-AF65-F5344CB8AC3E}">
        <p14:creationId xmlns:p14="http://schemas.microsoft.com/office/powerpoint/2010/main" val="2874999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Motorer och bränslen</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
        <p:nvSpPr>
          <p:cNvPr id="3" name="Platshållare för innehåll 2"/>
          <p:cNvSpPr>
            <a:spLocks noGrp="1"/>
          </p:cNvSpPr>
          <p:nvPr>
            <p:ph idx="1"/>
          </p:nvPr>
        </p:nvSpPr>
        <p:spPr/>
        <p:txBody>
          <a:bodyPr/>
          <a:lstStyle/>
          <a:p>
            <a:r>
              <a:rPr lang="sv-SE" dirty="0"/>
              <a:t>Gamla 2-taktare är riktigt dåliga för miljön</a:t>
            </a:r>
          </a:p>
          <a:p>
            <a:r>
              <a:rPr lang="sv-SE" dirty="0"/>
              <a:t>Kör miljövänligt och bränslesnålt</a:t>
            </a:r>
          </a:p>
          <a:p>
            <a:r>
              <a:rPr lang="sv-SE" dirty="0"/>
              <a:t>Service för minskad bränsleåtgång</a:t>
            </a:r>
          </a:p>
          <a:p>
            <a:r>
              <a:rPr lang="sv-SE" dirty="0"/>
              <a:t>Batteriladdning med solcell – inte tomgång</a:t>
            </a:r>
          </a:p>
          <a:p>
            <a:r>
              <a:rPr lang="sv-SE" dirty="0"/>
              <a:t>Elmotorer kommer starkt. Även inombordare</a:t>
            </a:r>
          </a:p>
          <a:p>
            <a:endParaRPr lang="sv-SE" dirty="0"/>
          </a:p>
          <a:p>
            <a:endParaRPr lang="sv-SE" dirty="0"/>
          </a:p>
        </p:txBody>
      </p:sp>
    </p:spTree>
    <p:extLst>
      <p:ext uri="{BB962C8B-B14F-4D97-AF65-F5344CB8AC3E}">
        <p14:creationId xmlns:p14="http://schemas.microsoft.com/office/powerpoint/2010/main" val="39700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Välj miljövänligt</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
        <p:nvSpPr>
          <p:cNvPr id="6" name="Platshållare för innehåll 5"/>
          <p:cNvSpPr>
            <a:spLocks noGrp="1"/>
          </p:cNvSpPr>
          <p:nvPr>
            <p:ph idx="1"/>
          </p:nvPr>
        </p:nvSpPr>
        <p:spPr/>
        <p:txBody>
          <a:bodyPr>
            <a:normAutofit/>
          </a:bodyPr>
          <a:lstStyle/>
          <a:p>
            <a:r>
              <a:rPr lang="sv-SE" dirty="0"/>
              <a:t>Välj </a:t>
            </a:r>
            <a:r>
              <a:rPr lang="sv-SE" dirty="0" err="1"/>
              <a:t>propylenglykol</a:t>
            </a:r>
            <a:r>
              <a:rPr lang="sv-SE" dirty="0"/>
              <a:t> framför annan glykol</a:t>
            </a:r>
          </a:p>
          <a:p>
            <a:r>
              <a:rPr lang="sv-SE" dirty="0"/>
              <a:t>Välj alkylatbensin i både 2- och 4-taktare</a:t>
            </a:r>
          </a:p>
          <a:p>
            <a:r>
              <a:rPr lang="sv-SE" dirty="0"/>
              <a:t>Välj biologiskt nedbrytbar 2-taktsolja</a:t>
            </a:r>
          </a:p>
          <a:p>
            <a:r>
              <a:rPr lang="sv-SE" dirty="0"/>
              <a:t>Välj HVO framför vanlig diesel</a:t>
            </a:r>
          </a:p>
          <a:p>
            <a:r>
              <a:rPr lang="sv-SE" dirty="0"/>
              <a:t>Pröva oxalsyra i stället för lösningsmedel</a:t>
            </a:r>
          </a:p>
          <a:p>
            <a:r>
              <a:rPr lang="sv-SE" dirty="0"/>
              <a:t>Välj miljömärkta tvätt- och </a:t>
            </a:r>
            <a:r>
              <a:rPr lang="sv-SE" dirty="0" err="1"/>
              <a:t>båtvårdsmedel</a:t>
            </a:r>
            <a:endParaRPr lang="sv-SE" dirty="0"/>
          </a:p>
          <a:p>
            <a:endParaRPr lang="sv-SE" dirty="0"/>
          </a:p>
        </p:txBody>
      </p:sp>
    </p:spTree>
    <p:extLst>
      <p:ext uri="{BB962C8B-B14F-4D97-AF65-F5344CB8AC3E}">
        <p14:creationId xmlns:p14="http://schemas.microsoft.com/office/powerpoint/2010/main" val="2091615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B4C9B-2F77-4F3E-828F-892B99BA2DB2}"/>
              </a:ext>
            </a:extLst>
          </p:cNvPr>
          <p:cNvSpPr>
            <a:spLocks noGrp="1"/>
          </p:cNvSpPr>
          <p:nvPr>
            <p:ph type="title"/>
          </p:nvPr>
        </p:nvSpPr>
        <p:spPr/>
        <p:txBody>
          <a:bodyPr/>
          <a:lstStyle/>
          <a:p>
            <a:r>
              <a:rPr lang="sv-SE" dirty="0"/>
              <a:t>Vad gör Bro BK?</a:t>
            </a:r>
          </a:p>
        </p:txBody>
      </p:sp>
      <p:sp>
        <p:nvSpPr>
          <p:cNvPr id="3" name="Platshållare för innehåll 2">
            <a:extLst>
              <a:ext uri="{FF2B5EF4-FFF2-40B4-BE49-F238E27FC236}">
                <a16:creationId xmlns:a16="http://schemas.microsoft.com/office/drawing/2014/main" id="{B182B1E5-4303-4C69-A3E4-4913CAFB366C}"/>
              </a:ext>
            </a:extLst>
          </p:cNvPr>
          <p:cNvSpPr>
            <a:spLocks noGrp="1"/>
          </p:cNvSpPr>
          <p:nvPr>
            <p:ph idx="1"/>
          </p:nvPr>
        </p:nvSpPr>
        <p:spPr/>
        <p:txBody>
          <a:bodyPr>
            <a:normAutofit fontScale="92500"/>
          </a:bodyPr>
          <a:lstStyle/>
          <a:p>
            <a:r>
              <a:rPr lang="sv-SE" dirty="0"/>
              <a:t>Uppdaterar miljödokumentet och avfallsplanen</a:t>
            </a:r>
          </a:p>
          <a:p>
            <a:r>
              <a:rPr lang="sv-SE" dirty="0"/>
              <a:t>Tar upp miljöfrågor på medlemsmöten</a:t>
            </a:r>
          </a:p>
          <a:p>
            <a:r>
              <a:rPr lang="sv-SE" dirty="0"/>
              <a:t>Informationsmapp till nya medlemmar</a:t>
            </a:r>
          </a:p>
          <a:p>
            <a:r>
              <a:rPr lang="sv-SE" dirty="0"/>
              <a:t>Införskaffar en ny miljöstation för farligt avfall</a:t>
            </a:r>
          </a:p>
          <a:p>
            <a:r>
              <a:rPr lang="sv-SE" dirty="0"/>
              <a:t>Begär in bottenförsäkran från medlemmar</a:t>
            </a:r>
          </a:p>
          <a:p>
            <a:r>
              <a:rPr lang="sv-SE" dirty="0"/>
              <a:t>Genomfört egenkontroll</a:t>
            </a:r>
          </a:p>
          <a:p>
            <a:r>
              <a:rPr lang="sv-SE" dirty="0"/>
              <a:t>Deltar i olika miljöseminarier och träffar</a:t>
            </a:r>
          </a:p>
          <a:p>
            <a:r>
              <a:rPr lang="sv-SE" dirty="0"/>
              <a:t>Har dialog med grannklubbarna </a:t>
            </a:r>
          </a:p>
          <a:p>
            <a:endParaRPr lang="sv-SE" dirty="0"/>
          </a:p>
        </p:txBody>
      </p:sp>
    </p:spTree>
    <p:extLst>
      <p:ext uri="{BB962C8B-B14F-4D97-AF65-F5344CB8AC3E}">
        <p14:creationId xmlns:p14="http://schemas.microsoft.com/office/powerpoint/2010/main" val="3214968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4EA9F4-49ED-46AF-96D1-A3B96291ABCA}"/>
              </a:ext>
            </a:extLst>
          </p:cNvPr>
          <p:cNvSpPr>
            <a:spLocks noGrp="1"/>
          </p:cNvSpPr>
          <p:nvPr>
            <p:ph type="title"/>
          </p:nvPr>
        </p:nvSpPr>
        <p:spPr/>
        <p:txBody>
          <a:bodyPr/>
          <a:lstStyle/>
          <a:p>
            <a:r>
              <a:rPr lang="sv-SE" dirty="0"/>
              <a:t>Hur går vi vidare?</a:t>
            </a:r>
          </a:p>
        </p:txBody>
      </p:sp>
      <p:sp>
        <p:nvSpPr>
          <p:cNvPr id="3" name="Platshållare för innehåll 2">
            <a:extLst>
              <a:ext uri="{FF2B5EF4-FFF2-40B4-BE49-F238E27FC236}">
                <a16:creationId xmlns:a16="http://schemas.microsoft.com/office/drawing/2014/main" id="{652FB01D-7C3F-4D65-B3EF-C84F3569498E}"/>
              </a:ext>
            </a:extLst>
          </p:cNvPr>
          <p:cNvSpPr>
            <a:spLocks noGrp="1"/>
          </p:cNvSpPr>
          <p:nvPr>
            <p:ph idx="1"/>
          </p:nvPr>
        </p:nvSpPr>
        <p:spPr/>
        <p:txBody>
          <a:bodyPr>
            <a:normAutofit/>
          </a:bodyPr>
          <a:lstStyle/>
          <a:p>
            <a:r>
              <a:rPr lang="sv-SE" dirty="0"/>
              <a:t>Ska vi ta in offert och genomföra mätning?</a:t>
            </a:r>
          </a:p>
          <a:p>
            <a:r>
              <a:rPr lang="sv-SE" dirty="0"/>
              <a:t>Mätning kostar ca 500-600 kr/båt</a:t>
            </a:r>
          </a:p>
          <a:p>
            <a:r>
              <a:rPr lang="sv-SE" dirty="0"/>
              <a:t>Ska vi gå ihop och ta in offert från seriöst blästringsföretag (kostnad ca 6500 kr/båt)?</a:t>
            </a:r>
          </a:p>
          <a:p>
            <a:r>
              <a:rPr lang="sv-SE" dirty="0"/>
              <a:t>Söka LOVA-bidrag hos Länsstyrelsen?</a:t>
            </a:r>
          </a:p>
          <a:p>
            <a:r>
              <a:rPr lang="sv-SE" dirty="0"/>
              <a:t>Vad kan Bro BK göra?</a:t>
            </a:r>
          </a:p>
          <a:p>
            <a:r>
              <a:rPr lang="sv-SE" dirty="0"/>
              <a:t>Vad kan jag, som medlem, göra för miljön?</a:t>
            </a:r>
          </a:p>
          <a:p>
            <a:endParaRPr lang="sv-SE" dirty="0"/>
          </a:p>
          <a:p>
            <a:endParaRPr lang="sv-SE" dirty="0"/>
          </a:p>
        </p:txBody>
      </p:sp>
    </p:spTree>
    <p:extLst>
      <p:ext uri="{BB962C8B-B14F-4D97-AF65-F5344CB8AC3E}">
        <p14:creationId xmlns:p14="http://schemas.microsoft.com/office/powerpoint/2010/main" val="95949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Miljöbalken - egenkontroll</a:t>
            </a:r>
          </a:p>
        </p:txBody>
      </p:sp>
      <p:sp>
        <p:nvSpPr>
          <p:cNvPr id="3" name="Platshållare för innehåll 2"/>
          <p:cNvSpPr>
            <a:spLocks noGrp="1"/>
          </p:cNvSpPr>
          <p:nvPr>
            <p:ph idx="1"/>
          </p:nvPr>
        </p:nvSpPr>
        <p:spPr/>
        <p:txBody>
          <a:bodyPr>
            <a:normAutofit/>
          </a:bodyPr>
          <a:lstStyle/>
          <a:p>
            <a:r>
              <a:rPr lang="sv-SE" dirty="0"/>
              <a:t>Identifiera riskerna </a:t>
            </a:r>
          </a:p>
          <a:p>
            <a:r>
              <a:rPr lang="sv-SE" dirty="0"/>
              <a:t>Skaffa rutiner för att minska miljöpåverkan</a:t>
            </a:r>
          </a:p>
          <a:p>
            <a:r>
              <a:rPr lang="sv-SE" dirty="0"/>
              <a:t>Skapa  rutiner för hur det arbetet följs upp</a:t>
            </a:r>
          </a:p>
          <a:p>
            <a:r>
              <a:rPr lang="sv-SE" dirty="0"/>
              <a:t>Rutiner för att minska kemikaliehanteringen</a:t>
            </a:r>
          </a:p>
          <a:p>
            <a:r>
              <a:rPr lang="sv-SE" dirty="0"/>
              <a:t>Rutiner hur utsläpp kan förebyggas</a:t>
            </a:r>
          </a:p>
          <a:p>
            <a:r>
              <a:rPr lang="sv-SE" dirty="0"/>
              <a:t>Regler för skrap- och sliparbeten</a:t>
            </a:r>
          </a:p>
          <a:p>
            <a:r>
              <a:rPr lang="sv-SE" dirty="0"/>
              <a:t>Rutiner vid eventuell olycka</a:t>
            </a:r>
          </a:p>
          <a:p>
            <a:endParaRPr lang="sv-SE" dirty="0"/>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Kemikalieinspektionens regler</a:t>
            </a:r>
          </a:p>
        </p:txBody>
      </p:sp>
      <p:sp>
        <p:nvSpPr>
          <p:cNvPr id="3" name="Platshållare för innehåll 2"/>
          <p:cNvSpPr>
            <a:spLocks noGrp="1"/>
          </p:cNvSpPr>
          <p:nvPr>
            <p:ph idx="1"/>
          </p:nvPr>
        </p:nvSpPr>
        <p:spPr/>
        <p:txBody>
          <a:bodyPr/>
          <a:lstStyle/>
          <a:p>
            <a:r>
              <a:rPr lang="sv-SE" dirty="0"/>
              <a:t>Alla biocidfärger som är godkända av Kemi är förbjudna i Mälaren, insjöar och längs norrlandskusten.</a:t>
            </a:r>
          </a:p>
          <a:p>
            <a:r>
              <a:rPr lang="sv-SE" dirty="0"/>
              <a:t>”Huvudsaklig förtöjning” gäller enligt Kemis regler. </a:t>
            </a:r>
            <a:br>
              <a:rPr lang="sv-SE" dirty="0"/>
            </a:br>
            <a:r>
              <a:rPr lang="sv-SE" dirty="0"/>
              <a:t>Men vad betyder det? </a:t>
            </a:r>
          </a:p>
          <a:p>
            <a:r>
              <a:rPr lang="sv-SE" dirty="0"/>
              <a:t>Om en båt </a:t>
            </a:r>
            <a:r>
              <a:rPr lang="sv-SE" dirty="0" err="1"/>
              <a:t>vinterförvaras</a:t>
            </a:r>
            <a:r>
              <a:rPr lang="sv-SE" dirty="0"/>
              <a:t> i Mälaren och har båtplats i Östersjön får den då ha biocidfärg?</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Tree>
    <p:extLst>
      <p:ext uri="{BB962C8B-B14F-4D97-AF65-F5344CB8AC3E}">
        <p14:creationId xmlns:p14="http://schemas.microsoft.com/office/powerpoint/2010/main" val="182305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274638"/>
            <a:ext cx="8435280" cy="1143000"/>
          </a:xfrm>
        </p:spPr>
        <p:txBody>
          <a:bodyPr>
            <a:normAutofit fontScale="90000"/>
          </a:bodyPr>
          <a:lstStyle/>
          <a:p>
            <a:r>
              <a:rPr lang="sv-SE" dirty="0"/>
              <a:t>Sjöfartsverkets föreskrift SJÖFS 2001:13</a:t>
            </a:r>
          </a:p>
        </p:txBody>
      </p:sp>
      <p:sp>
        <p:nvSpPr>
          <p:cNvPr id="3" name="Platshållare för innehåll 2"/>
          <p:cNvSpPr>
            <a:spLocks noGrp="1"/>
          </p:cNvSpPr>
          <p:nvPr>
            <p:ph idx="1"/>
          </p:nvPr>
        </p:nvSpPr>
        <p:spPr/>
        <p:txBody>
          <a:bodyPr>
            <a:normAutofit/>
          </a:bodyPr>
          <a:lstStyle/>
          <a:p>
            <a:r>
              <a:rPr lang="sv-SE" dirty="0"/>
              <a:t>Alla klubbar ska ha en avfallshanteringsplan</a:t>
            </a:r>
          </a:p>
          <a:p>
            <a:r>
              <a:rPr lang="sv-SE" dirty="0"/>
              <a:t>Alla klubbar ska ha miljöombud</a:t>
            </a:r>
          </a:p>
          <a:p>
            <a:r>
              <a:rPr lang="sv-SE" dirty="0"/>
              <a:t>Transportstyrelsen är tillsynsmyndighet och kommunen utför den fysiska kontrollen</a:t>
            </a:r>
          </a:p>
          <a:p>
            <a:r>
              <a:rPr lang="sv-SE" dirty="0"/>
              <a:t>Planen ska uppdateras vart tre år</a:t>
            </a:r>
          </a:p>
          <a:p>
            <a:r>
              <a:rPr lang="sv-SE" dirty="0"/>
              <a:t>Den ska anslås i klubben &amp; gärna på klubbens webbplats</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Trender</a:t>
            </a:r>
          </a:p>
        </p:txBody>
      </p:sp>
      <p:sp>
        <p:nvSpPr>
          <p:cNvPr id="3" name="Platshållare för innehåll 2"/>
          <p:cNvSpPr>
            <a:spLocks noGrp="1"/>
          </p:cNvSpPr>
          <p:nvPr>
            <p:ph idx="1"/>
          </p:nvPr>
        </p:nvSpPr>
        <p:spPr>
          <a:xfrm>
            <a:off x="457200" y="1340768"/>
            <a:ext cx="8229600" cy="4785395"/>
          </a:xfrm>
        </p:spPr>
        <p:txBody>
          <a:bodyPr>
            <a:normAutofit/>
          </a:bodyPr>
          <a:lstStyle/>
          <a:p>
            <a:r>
              <a:rPr lang="sv-SE" dirty="0"/>
              <a:t>Skarpare miljökrav – tillsyn oftare</a:t>
            </a:r>
          </a:p>
          <a:p>
            <a:r>
              <a:rPr lang="sv-SE" dirty="0"/>
              <a:t>Miljökrav i kommunernas arrendevillkor?</a:t>
            </a:r>
          </a:p>
          <a:p>
            <a:r>
              <a:rPr lang="sv-SE" dirty="0"/>
              <a:t>Krav på att biocidmålade båtar inte får tvättas över mark. </a:t>
            </a:r>
          </a:p>
          <a:p>
            <a:r>
              <a:rPr lang="sv-SE" dirty="0"/>
              <a:t>Alla nuvarande giftfärger/biocidfärger kan komma att  fasas ut på sikt även i Östersjön</a:t>
            </a:r>
          </a:p>
          <a:p>
            <a:r>
              <a:rPr lang="sv-SE" dirty="0"/>
              <a:t>Alternativa metoder utvecklas ständigt</a:t>
            </a:r>
          </a:p>
          <a:p>
            <a:endParaRPr lang="sv-SE" dirty="0"/>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Lokala regler/ föreskrifter</a:t>
            </a:r>
          </a:p>
        </p:txBody>
      </p:sp>
      <p:sp>
        <p:nvSpPr>
          <p:cNvPr id="3" name="Platshållare för innehåll 2"/>
          <p:cNvSpPr>
            <a:spLocks noGrp="1"/>
          </p:cNvSpPr>
          <p:nvPr>
            <p:ph idx="1"/>
          </p:nvPr>
        </p:nvSpPr>
        <p:spPr/>
        <p:txBody>
          <a:bodyPr/>
          <a:lstStyle/>
          <a:p>
            <a:r>
              <a:rPr lang="sv-SE" dirty="0"/>
              <a:t>Vattenskyddsområde, t ex östra Mälaren</a:t>
            </a:r>
          </a:p>
          <a:p>
            <a:r>
              <a:rPr lang="sv-SE" dirty="0"/>
              <a:t>Naturskyddsområde/ Natura 2000</a:t>
            </a:r>
          </a:p>
          <a:p>
            <a:r>
              <a:rPr lang="sv-SE" dirty="0"/>
              <a:t>Fågel- eller sälskyddsområden</a:t>
            </a:r>
          </a:p>
          <a:p>
            <a:r>
              <a:rPr lang="sv-SE" dirty="0"/>
              <a:t>Andra regionala/ kommunala regler</a:t>
            </a:r>
          </a:p>
          <a:p>
            <a:endParaRPr lang="sv-SE" dirty="0"/>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Miljösamverkan Stockholms län</a:t>
            </a:r>
          </a:p>
        </p:txBody>
      </p:sp>
      <p:sp>
        <p:nvSpPr>
          <p:cNvPr id="3" name="Platshållare för innehåll 2"/>
          <p:cNvSpPr>
            <a:spLocks noGrp="1"/>
          </p:cNvSpPr>
          <p:nvPr>
            <p:ph idx="1"/>
          </p:nvPr>
        </p:nvSpPr>
        <p:spPr>
          <a:xfrm>
            <a:off x="457200" y="1340768"/>
            <a:ext cx="8229600" cy="4785395"/>
          </a:xfrm>
        </p:spPr>
        <p:txBody>
          <a:bodyPr>
            <a:normAutofit fontScale="85000" lnSpcReduction="10000"/>
          </a:bodyPr>
          <a:lstStyle/>
          <a:p>
            <a:pPr marL="0" indent="0">
              <a:buNone/>
            </a:pPr>
            <a:r>
              <a:rPr lang="sv-SE" b="1" dirty="0"/>
              <a:t>Övergripande mål, antagna MSL 2015:</a:t>
            </a:r>
          </a:p>
          <a:p>
            <a:pPr marL="0" indent="0">
              <a:buNone/>
            </a:pPr>
            <a:r>
              <a:rPr lang="sv-SE" dirty="0"/>
              <a:t>”På sikt ska användningen av giftiga båtbottenfärger, s.k. </a:t>
            </a:r>
            <a:r>
              <a:rPr lang="sv-SE" dirty="0" err="1"/>
              <a:t>antifoulingfärger</a:t>
            </a:r>
            <a:r>
              <a:rPr lang="sv-SE" dirty="0"/>
              <a:t>, upphöra i Stockholms län. </a:t>
            </a:r>
          </a:p>
          <a:p>
            <a:pPr marL="0" indent="0">
              <a:buNone/>
            </a:pPr>
            <a:r>
              <a:rPr lang="sv-SE" dirty="0"/>
              <a:t>Genom information och rådgivning försöker vi att få igång en attitydförändring hos båtägarna. Fokusen ska flyttas från att minska skadan av läckaget till att stoppa giftläckaget. För att uppnå en attitydförändring behöver kunskapsluckan hos båtägare fyllas. (…)</a:t>
            </a:r>
          </a:p>
          <a:p>
            <a:pPr marL="0" indent="0">
              <a:buNone/>
            </a:pPr>
            <a:r>
              <a:rPr lang="sv-SE" dirty="0"/>
              <a:t>Vid tvätt av båtbottnar med </a:t>
            </a:r>
            <a:r>
              <a:rPr lang="sv-SE" dirty="0" err="1"/>
              <a:t>antifoulingfärg</a:t>
            </a:r>
            <a:r>
              <a:rPr lang="sv-SE" dirty="0"/>
              <a:t> ska rening av tvättvattnet ske eller andra åtgärder vidtas så att gifterna inte sprider sig vare sig i marken eller i vattnet. (…)”</a:t>
            </a:r>
          </a:p>
        </p:txBody>
      </p:sp>
      <p:pic>
        <p:nvPicPr>
          <p:cNvPr id="4" name="Picture 2" descr="Saltsjön - Mälarens Båtförbund (SMBF)"/>
          <p:cNvPicPr>
            <a:picLocks noChangeAspect="1" noChangeArrowheads="1"/>
          </p:cNvPicPr>
          <p:nvPr/>
        </p:nvPicPr>
        <p:blipFill>
          <a:blip r:embed="rId2" cstate="print"/>
          <a:srcRect/>
          <a:stretch>
            <a:fillRect/>
          </a:stretch>
        </p:blipFill>
        <p:spPr bwMode="auto">
          <a:xfrm>
            <a:off x="4644008" y="5901273"/>
            <a:ext cx="4274840" cy="712474"/>
          </a:xfrm>
          <a:prstGeom prst="rect">
            <a:avLst/>
          </a:prstGeom>
          <a:noFill/>
        </p:spPr>
      </p:pic>
    </p:spTree>
    <p:extLst>
      <p:ext uri="{BB962C8B-B14F-4D97-AF65-F5344CB8AC3E}">
        <p14:creationId xmlns:p14="http://schemas.microsoft.com/office/powerpoint/2010/main" val="182305774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16802</TotalTime>
  <Words>1112</Words>
  <Application>Microsoft Office PowerPoint</Application>
  <PresentationFormat>Bildspel på skärmen (4:3)</PresentationFormat>
  <Paragraphs>174</Paragraphs>
  <Slides>35</Slides>
  <Notes>0</Notes>
  <HiddenSlides>0</HiddenSlides>
  <MMClips>1</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35</vt:i4>
      </vt:variant>
    </vt:vector>
  </HeadingPairs>
  <TitlesOfParts>
    <vt:vector size="38" baseType="lpstr">
      <vt:lpstr>Arial</vt:lpstr>
      <vt:lpstr>Calibri</vt:lpstr>
      <vt:lpstr>Office-tema</vt:lpstr>
      <vt:lpstr>Varför en miljöinfo?</vt:lpstr>
      <vt:lpstr>PowerPoint-presentation</vt:lpstr>
      <vt:lpstr>Många lagar och regler</vt:lpstr>
      <vt:lpstr>Miljöbalken - egenkontroll</vt:lpstr>
      <vt:lpstr>Kemikalieinspektionens regler</vt:lpstr>
      <vt:lpstr>Sjöfartsverkets föreskrift SJÖFS 2001:13</vt:lpstr>
      <vt:lpstr>Trender</vt:lpstr>
      <vt:lpstr>Lokala regler/ föreskrifter</vt:lpstr>
      <vt:lpstr>Miljösamverkan Stockholms län</vt:lpstr>
      <vt:lpstr>Miljönämndens beslut</vt:lpstr>
      <vt:lpstr>PowerPoint-presentation</vt:lpstr>
      <vt:lpstr>PowerPoint-presentation</vt:lpstr>
      <vt:lpstr>Miljöinspektörerna kan titta på t ex:</vt:lpstr>
      <vt:lpstr>Vad säger Bro BK’s egna regler?</vt:lpstr>
      <vt:lpstr>Toalettavfall</vt:lpstr>
      <vt:lpstr>Toalettavfall</vt:lpstr>
      <vt:lpstr>PowerPoint-presentation</vt:lpstr>
      <vt:lpstr>Många miljöpåverkande ämnen</vt:lpstr>
      <vt:lpstr>Farligt avfall</vt:lpstr>
      <vt:lpstr>Vid olycka</vt:lpstr>
      <vt:lpstr>Båtbottenfärg</vt:lpstr>
      <vt:lpstr>Båtbottenfärg  –  TBT-problemet</vt:lpstr>
      <vt:lpstr>Sanering av TBT-målade båtar</vt:lpstr>
      <vt:lpstr>Mätning av båtbotten</vt:lpstr>
      <vt:lpstr>Mätning av båtbotten</vt:lpstr>
      <vt:lpstr>Skyddsutrustning</vt:lpstr>
      <vt:lpstr>Båten i Mälaren</vt:lpstr>
      <vt:lpstr>Båt i saltsjön</vt:lpstr>
      <vt:lpstr>Båt i saltsjön</vt:lpstr>
      <vt:lpstr>PowerPoint-presentation</vt:lpstr>
      <vt:lpstr>Förorenad mark</vt:lpstr>
      <vt:lpstr>Motorer och bränslen</vt:lpstr>
      <vt:lpstr>Välj miljövänligt</vt:lpstr>
      <vt:lpstr>Vad gör Bro BK?</vt:lpstr>
      <vt:lpstr>Hur går vi vidare?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canard</dc:creator>
  <cp:lastModifiedBy>Jan Carlson</cp:lastModifiedBy>
  <cp:revision>111</cp:revision>
  <cp:lastPrinted>2017-10-31T19:24:15Z</cp:lastPrinted>
  <dcterms:created xsi:type="dcterms:W3CDTF">2016-09-05T17:24:00Z</dcterms:created>
  <dcterms:modified xsi:type="dcterms:W3CDTF">2017-11-13T20:37:44Z</dcterms:modified>
</cp:coreProperties>
</file>